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86" r:id="rId2"/>
    <p:sldId id="282" r:id="rId3"/>
    <p:sldId id="283" r:id="rId4"/>
    <p:sldId id="285" r:id="rId5"/>
    <p:sldId id="272" r:id="rId6"/>
    <p:sldId id="270" r:id="rId7"/>
    <p:sldId id="273" r:id="rId8"/>
    <p:sldId id="274" r:id="rId9"/>
    <p:sldId id="275" r:id="rId10"/>
    <p:sldId id="278" r:id="rId11"/>
    <p:sldId id="280" r:id="rId12"/>
    <p:sldId id="279" r:id="rId13"/>
    <p:sldId id="277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FfX22Btb9SFCp1WCfld93VhWXt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, Somdut" initials="RS" lastIdx="0" clrIdx="0">
    <p:extLst>
      <p:ext uri="{19B8F6BF-5375-455C-9EA6-DF929625EA0E}">
        <p15:presenceInfo xmlns:p15="http://schemas.microsoft.com/office/powerpoint/2012/main" userId="S-1-5-21-1177238915-2111687655-1060284298-11716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830" y="1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3D947-E2D4-4B4A-975B-FBED08ADB827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A4314C-4996-41AA-BC56-E88E3BFEB080}">
      <dgm:prSet phldrT="[Text]"/>
      <dgm:spPr/>
      <dgm:t>
        <a:bodyPr/>
        <a:lstStyle/>
        <a:p>
          <a:r>
            <a:rPr lang="en-US" dirty="0"/>
            <a:t>Software in the Loop Simulation Model (VISSIM + </a:t>
          </a:r>
          <a:r>
            <a:rPr lang="en-US" dirty="0" err="1"/>
            <a:t>MaxTime</a:t>
          </a:r>
          <a:r>
            <a:rPr lang="en-US" dirty="0"/>
            <a:t>)</a:t>
          </a:r>
        </a:p>
      </dgm:t>
    </dgm:pt>
    <dgm:pt modelId="{3B62E1F9-7103-48F2-B351-4F8F1BB6B871}" type="parTrans" cxnId="{7F5C0871-115F-46C1-A0F6-9085C63168A5}">
      <dgm:prSet/>
      <dgm:spPr/>
      <dgm:t>
        <a:bodyPr/>
        <a:lstStyle/>
        <a:p>
          <a:endParaRPr lang="en-US"/>
        </a:p>
      </dgm:t>
    </dgm:pt>
    <dgm:pt modelId="{AD8A4C7B-E722-4299-AB55-B52BE11852F2}" type="sibTrans" cxnId="{7F5C0871-115F-46C1-A0F6-9085C63168A5}">
      <dgm:prSet/>
      <dgm:spPr/>
      <dgm:t>
        <a:bodyPr/>
        <a:lstStyle/>
        <a:p>
          <a:endParaRPr lang="en-US"/>
        </a:p>
      </dgm:t>
    </dgm:pt>
    <dgm:pt modelId="{F141317A-3450-4736-B6FE-710A7B5D9700}">
      <dgm:prSet phldrT="[Text]"/>
      <dgm:spPr/>
      <dgm:t>
        <a:bodyPr/>
        <a:lstStyle/>
        <a:p>
          <a:r>
            <a:rPr lang="en-US" dirty="0"/>
            <a:t>Calibration with </a:t>
          </a:r>
          <a:r>
            <a:rPr lang="en-US" dirty="0" err="1"/>
            <a:t>MaxView</a:t>
          </a:r>
          <a:r>
            <a:rPr lang="en-US" dirty="0"/>
            <a:t> Volumes</a:t>
          </a:r>
        </a:p>
      </dgm:t>
    </dgm:pt>
    <dgm:pt modelId="{CD848EE5-6DB1-47DF-90A6-2D4937927F93}" type="parTrans" cxnId="{C021B4E0-C561-472B-BBB1-EC7CB67794E9}">
      <dgm:prSet/>
      <dgm:spPr/>
      <dgm:t>
        <a:bodyPr/>
        <a:lstStyle/>
        <a:p>
          <a:endParaRPr lang="en-US"/>
        </a:p>
      </dgm:t>
    </dgm:pt>
    <dgm:pt modelId="{0B90769A-45C0-46E4-8C60-FEE2F5894180}" type="sibTrans" cxnId="{C021B4E0-C561-472B-BBB1-EC7CB67794E9}">
      <dgm:prSet/>
      <dgm:spPr/>
      <dgm:t>
        <a:bodyPr/>
        <a:lstStyle/>
        <a:p>
          <a:endParaRPr lang="en-US"/>
        </a:p>
      </dgm:t>
    </dgm:pt>
    <dgm:pt modelId="{8C3DBE8A-9352-483E-B8E7-14B8083557CC}">
      <dgm:prSet phldrT="[Text]"/>
      <dgm:spPr/>
      <dgm:t>
        <a:bodyPr/>
        <a:lstStyle/>
        <a:p>
          <a:r>
            <a:rPr lang="en-US" dirty="0"/>
            <a:t>Validation with base Firetruck Delays</a:t>
          </a:r>
        </a:p>
      </dgm:t>
    </dgm:pt>
    <dgm:pt modelId="{358C6D1A-FD5C-4DEF-8060-C704553AC11B}" type="parTrans" cxnId="{7C49A448-F465-49F6-A2D8-281233138C58}">
      <dgm:prSet/>
      <dgm:spPr/>
      <dgm:t>
        <a:bodyPr/>
        <a:lstStyle/>
        <a:p>
          <a:endParaRPr lang="en-US"/>
        </a:p>
      </dgm:t>
    </dgm:pt>
    <dgm:pt modelId="{F925CC87-9463-4496-A563-4B5098F46FE3}" type="sibTrans" cxnId="{7C49A448-F465-49F6-A2D8-281233138C58}">
      <dgm:prSet/>
      <dgm:spPr/>
      <dgm:t>
        <a:bodyPr/>
        <a:lstStyle/>
        <a:p>
          <a:endParaRPr lang="en-US"/>
        </a:p>
      </dgm:t>
    </dgm:pt>
    <dgm:pt modelId="{FDB5FBBA-1A22-4B1A-BEE7-E19F6E0F829E}">
      <dgm:prSet phldrT="[Text]"/>
      <dgm:spPr/>
      <dgm:t>
        <a:bodyPr/>
        <a:lstStyle/>
        <a:p>
          <a:r>
            <a:rPr lang="en-US" dirty="0"/>
            <a:t>Test Basic Preemption Scenarios (</a:t>
          </a:r>
          <a:r>
            <a:rPr lang="en-US" dirty="0" err="1"/>
            <a:t>MaxTime</a:t>
          </a:r>
          <a:r>
            <a:rPr lang="en-US" dirty="0"/>
            <a:t> logic)</a:t>
          </a:r>
        </a:p>
      </dgm:t>
    </dgm:pt>
    <dgm:pt modelId="{F02578DA-7D50-48F7-841D-06413371F47B}" type="parTrans" cxnId="{B0271C0C-20D7-4FE8-9BFD-5CCA4DEA903C}">
      <dgm:prSet/>
      <dgm:spPr/>
      <dgm:t>
        <a:bodyPr/>
        <a:lstStyle/>
        <a:p>
          <a:endParaRPr lang="en-US"/>
        </a:p>
      </dgm:t>
    </dgm:pt>
    <dgm:pt modelId="{4BB5EA4E-C618-4241-999F-1CF4CE793376}" type="sibTrans" cxnId="{B0271C0C-20D7-4FE8-9BFD-5CCA4DEA903C}">
      <dgm:prSet/>
      <dgm:spPr/>
      <dgm:t>
        <a:bodyPr/>
        <a:lstStyle/>
        <a:p>
          <a:endParaRPr lang="en-US"/>
        </a:p>
      </dgm:t>
    </dgm:pt>
    <dgm:pt modelId="{37E66341-DCFB-49B1-88D8-1AAA2DD18752}">
      <dgm:prSet phldrT="[Text]"/>
      <dgm:spPr/>
      <dgm:t>
        <a:bodyPr/>
        <a:lstStyle/>
        <a:p>
          <a:r>
            <a:rPr lang="en-US" dirty="0"/>
            <a:t>Develop &amp; Test Predictive Preemption logic</a:t>
          </a:r>
        </a:p>
      </dgm:t>
    </dgm:pt>
    <dgm:pt modelId="{6AD61FCC-BA63-4670-BD6E-40C2615DEECB}" type="parTrans" cxnId="{E294F96B-1A2E-4786-8662-1CE935E77058}">
      <dgm:prSet/>
      <dgm:spPr/>
      <dgm:t>
        <a:bodyPr/>
        <a:lstStyle/>
        <a:p>
          <a:endParaRPr lang="en-US"/>
        </a:p>
      </dgm:t>
    </dgm:pt>
    <dgm:pt modelId="{D7340A2C-BDBC-4F58-BA6C-592E03FEC0DB}" type="sibTrans" cxnId="{E294F96B-1A2E-4786-8662-1CE935E77058}">
      <dgm:prSet/>
      <dgm:spPr/>
      <dgm:t>
        <a:bodyPr/>
        <a:lstStyle/>
        <a:p>
          <a:endParaRPr lang="en-US"/>
        </a:p>
      </dgm:t>
    </dgm:pt>
    <dgm:pt modelId="{5B0F51FF-002B-4152-9726-D66781E76AD3}" type="pres">
      <dgm:prSet presAssocID="{FEA3D947-E2D4-4B4A-975B-FBED08ADB82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26B5DF2-102A-4A6F-8779-E39045DDB5BA}" type="pres">
      <dgm:prSet presAssocID="{58A4314C-4996-41AA-BC56-E88E3BFEB080}" presName="composite" presStyleCnt="0"/>
      <dgm:spPr/>
    </dgm:pt>
    <dgm:pt modelId="{D8BBF054-F351-4626-8196-0215A10E97A3}" type="pres">
      <dgm:prSet presAssocID="{58A4314C-4996-41AA-BC56-E88E3BFEB080}" presName="LShape" presStyleLbl="alignNode1" presStyleIdx="0" presStyleCnt="9"/>
      <dgm:spPr/>
    </dgm:pt>
    <dgm:pt modelId="{7B025596-EE33-403D-81F2-CAA3410545DD}" type="pres">
      <dgm:prSet presAssocID="{58A4314C-4996-41AA-BC56-E88E3BFEB08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CF7F88-86AA-4EE5-8938-92EE9C59CBF5}" type="pres">
      <dgm:prSet presAssocID="{58A4314C-4996-41AA-BC56-E88E3BFEB080}" presName="Triangle" presStyleLbl="alignNode1" presStyleIdx="1" presStyleCnt="9"/>
      <dgm:spPr/>
    </dgm:pt>
    <dgm:pt modelId="{4B2BD343-7818-469C-993E-AF69F185FB3E}" type="pres">
      <dgm:prSet presAssocID="{AD8A4C7B-E722-4299-AB55-B52BE11852F2}" presName="sibTrans" presStyleCnt="0"/>
      <dgm:spPr/>
    </dgm:pt>
    <dgm:pt modelId="{8874D42C-B592-477B-A6E1-0C5D25065415}" type="pres">
      <dgm:prSet presAssocID="{AD8A4C7B-E722-4299-AB55-B52BE11852F2}" presName="space" presStyleCnt="0"/>
      <dgm:spPr/>
    </dgm:pt>
    <dgm:pt modelId="{DDFD27DA-BC6E-49F2-B06F-46410236275B}" type="pres">
      <dgm:prSet presAssocID="{F141317A-3450-4736-B6FE-710A7B5D9700}" presName="composite" presStyleCnt="0"/>
      <dgm:spPr/>
    </dgm:pt>
    <dgm:pt modelId="{4E368638-8D88-4084-87DD-4501A1797E89}" type="pres">
      <dgm:prSet presAssocID="{F141317A-3450-4736-B6FE-710A7B5D9700}" presName="LShape" presStyleLbl="alignNode1" presStyleIdx="2" presStyleCnt="9"/>
      <dgm:spPr/>
    </dgm:pt>
    <dgm:pt modelId="{FB238540-06C2-4562-8715-04B02676BACD}" type="pres">
      <dgm:prSet presAssocID="{F141317A-3450-4736-B6FE-710A7B5D970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2CCAA-762A-4CA5-960F-1E0E09C10254}" type="pres">
      <dgm:prSet presAssocID="{F141317A-3450-4736-B6FE-710A7B5D9700}" presName="Triangle" presStyleLbl="alignNode1" presStyleIdx="3" presStyleCnt="9"/>
      <dgm:spPr/>
    </dgm:pt>
    <dgm:pt modelId="{3DC87638-F91F-4558-A65E-8FEB3F868241}" type="pres">
      <dgm:prSet presAssocID="{0B90769A-45C0-46E4-8C60-FEE2F5894180}" presName="sibTrans" presStyleCnt="0"/>
      <dgm:spPr/>
    </dgm:pt>
    <dgm:pt modelId="{528E8FAE-5642-4689-8F9C-1F1E7B9468F8}" type="pres">
      <dgm:prSet presAssocID="{0B90769A-45C0-46E4-8C60-FEE2F5894180}" presName="space" presStyleCnt="0"/>
      <dgm:spPr/>
    </dgm:pt>
    <dgm:pt modelId="{85F2C8AB-019B-4EFE-9DD9-2647E07A2C6A}" type="pres">
      <dgm:prSet presAssocID="{8C3DBE8A-9352-483E-B8E7-14B8083557CC}" presName="composite" presStyleCnt="0"/>
      <dgm:spPr/>
    </dgm:pt>
    <dgm:pt modelId="{377115C6-8361-4D26-8D61-DDF352F169B6}" type="pres">
      <dgm:prSet presAssocID="{8C3DBE8A-9352-483E-B8E7-14B8083557CC}" presName="LShape" presStyleLbl="alignNode1" presStyleIdx="4" presStyleCnt="9"/>
      <dgm:spPr/>
    </dgm:pt>
    <dgm:pt modelId="{8FA12899-6420-4106-8232-705CAE842430}" type="pres">
      <dgm:prSet presAssocID="{8C3DBE8A-9352-483E-B8E7-14B8083557CC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3FB775-DD07-4AF0-AF48-4FDF428D2570}" type="pres">
      <dgm:prSet presAssocID="{8C3DBE8A-9352-483E-B8E7-14B8083557CC}" presName="Triangle" presStyleLbl="alignNode1" presStyleIdx="5" presStyleCnt="9"/>
      <dgm:spPr/>
    </dgm:pt>
    <dgm:pt modelId="{27E0CA1E-C0DD-416D-9373-6D6F8B1F2DF2}" type="pres">
      <dgm:prSet presAssocID="{F925CC87-9463-4496-A563-4B5098F46FE3}" presName="sibTrans" presStyleCnt="0"/>
      <dgm:spPr/>
    </dgm:pt>
    <dgm:pt modelId="{350E76B4-2DF6-47F6-B8E7-B881D0B2A727}" type="pres">
      <dgm:prSet presAssocID="{F925CC87-9463-4496-A563-4B5098F46FE3}" presName="space" presStyleCnt="0"/>
      <dgm:spPr/>
    </dgm:pt>
    <dgm:pt modelId="{D77810C0-2FD4-4467-84A7-02F6E288FCBF}" type="pres">
      <dgm:prSet presAssocID="{FDB5FBBA-1A22-4B1A-BEE7-E19F6E0F829E}" presName="composite" presStyleCnt="0"/>
      <dgm:spPr/>
    </dgm:pt>
    <dgm:pt modelId="{8CBFE8D9-05C4-4E01-8173-741E6A068022}" type="pres">
      <dgm:prSet presAssocID="{FDB5FBBA-1A22-4B1A-BEE7-E19F6E0F829E}" presName="LShape" presStyleLbl="alignNode1" presStyleIdx="6" presStyleCnt="9"/>
      <dgm:spPr/>
    </dgm:pt>
    <dgm:pt modelId="{76C6FFF6-AC4C-4B07-A8CA-96B38E7454D5}" type="pres">
      <dgm:prSet presAssocID="{FDB5FBBA-1A22-4B1A-BEE7-E19F6E0F829E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6E39C6-AA66-4C58-B008-6C645CEFC69A}" type="pres">
      <dgm:prSet presAssocID="{FDB5FBBA-1A22-4B1A-BEE7-E19F6E0F829E}" presName="Triangle" presStyleLbl="alignNode1" presStyleIdx="7" presStyleCnt="9"/>
      <dgm:spPr/>
    </dgm:pt>
    <dgm:pt modelId="{443E3DC0-8CB6-4BA2-8802-90DEB0D4BFD0}" type="pres">
      <dgm:prSet presAssocID="{4BB5EA4E-C618-4241-999F-1CF4CE793376}" presName="sibTrans" presStyleCnt="0"/>
      <dgm:spPr/>
    </dgm:pt>
    <dgm:pt modelId="{6A34EA9E-EBEA-4332-8248-BA9303BAF8BF}" type="pres">
      <dgm:prSet presAssocID="{4BB5EA4E-C618-4241-999F-1CF4CE793376}" presName="space" presStyleCnt="0"/>
      <dgm:spPr/>
    </dgm:pt>
    <dgm:pt modelId="{999442CA-FCD0-4D41-A8C9-070A9A2771AE}" type="pres">
      <dgm:prSet presAssocID="{37E66341-DCFB-49B1-88D8-1AAA2DD18752}" presName="composite" presStyleCnt="0"/>
      <dgm:spPr/>
    </dgm:pt>
    <dgm:pt modelId="{47251014-9EC9-4426-96B5-0FF00B74C3AD}" type="pres">
      <dgm:prSet presAssocID="{37E66341-DCFB-49B1-88D8-1AAA2DD18752}" presName="LShape" presStyleLbl="alignNode1" presStyleIdx="8" presStyleCnt="9"/>
      <dgm:spPr/>
    </dgm:pt>
    <dgm:pt modelId="{E0CB42C3-071E-4A5D-9703-CDA315F1C6D6}" type="pres">
      <dgm:prSet presAssocID="{37E66341-DCFB-49B1-88D8-1AAA2DD18752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0478F0-E289-4147-A48F-95BE3AAD73AE}" type="presOf" srcId="{FDB5FBBA-1A22-4B1A-BEE7-E19F6E0F829E}" destId="{76C6FFF6-AC4C-4B07-A8CA-96B38E7454D5}" srcOrd="0" destOrd="0" presId="urn:microsoft.com/office/officeart/2009/3/layout/StepUpProcess"/>
    <dgm:cxn modelId="{C021B4E0-C561-472B-BBB1-EC7CB67794E9}" srcId="{FEA3D947-E2D4-4B4A-975B-FBED08ADB827}" destId="{F141317A-3450-4736-B6FE-710A7B5D9700}" srcOrd="1" destOrd="0" parTransId="{CD848EE5-6DB1-47DF-90A6-2D4937927F93}" sibTransId="{0B90769A-45C0-46E4-8C60-FEE2F5894180}"/>
    <dgm:cxn modelId="{7F5C0871-115F-46C1-A0F6-9085C63168A5}" srcId="{FEA3D947-E2D4-4B4A-975B-FBED08ADB827}" destId="{58A4314C-4996-41AA-BC56-E88E3BFEB080}" srcOrd="0" destOrd="0" parTransId="{3B62E1F9-7103-48F2-B351-4F8F1BB6B871}" sibTransId="{AD8A4C7B-E722-4299-AB55-B52BE11852F2}"/>
    <dgm:cxn modelId="{683F0B5E-EDA8-47A2-910F-F47908F5639D}" type="presOf" srcId="{8C3DBE8A-9352-483E-B8E7-14B8083557CC}" destId="{8FA12899-6420-4106-8232-705CAE842430}" srcOrd="0" destOrd="0" presId="urn:microsoft.com/office/officeart/2009/3/layout/StepUpProcess"/>
    <dgm:cxn modelId="{D61A42A4-47F7-4BB7-8DC7-BF68D8D3DECC}" type="presOf" srcId="{58A4314C-4996-41AA-BC56-E88E3BFEB080}" destId="{7B025596-EE33-403D-81F2-CAA3410545DD}" srcOrd="0" destOrd="0" presId="urn:microsoft.com/office/officeart/2009/3/layout/StepUpProcess"/>
    <dgm:cxn modelId="{ADE83115-84A0-45E2-80E1-368A1F8380D2}" type="presOf" srcId="{F141317A-3450-4736-B6FE-710A7B5D9700}" destId="{FB238540-06C2-4562-8715-04B02676BACD}" srcOrd="0" destOrd="0" presId="urn:microsoft.com/office/officeart/2009/3/layout/StepUpProcess"/>
    <dgm:cxn modelId="{E294F96B-1A2E-4786-8662-1CE935E77058}" srcId="{FEA3D947-E2D4-4B4A-975B-FBED08ADB827}" destId="{37E66341-DCFB-49B1-88D8-1AAA2DD18752}" srcOrd="4" destOrd="0" parTransId="{6AD61FCC-BA63-4670-BD6E-40C2615DEECB}" sibTransId="{D7340A2C-BDBC-4F58-BA6C-592E03FEC0DB}"/>
    <dgm:cxn modelId="{7C49A448-F465-49F6-A2D8-281233138C58}" srcId="{FEA3D947-E2D4-4B4A-975B-FBED08ADB827}" destId="{8C3DBE8A-9352-483E-B8E7-14B8083557CC}" srcOrd="2" destOrd="0" parTransId="{358C6D1A-FD5C-4DEF-8060-C704553AC11B}" sibTransId="{F925CC87-9463-4496-A563-4B5098F46FE3}"/>
    <dgm:cxn modelId="{B0271C0C-20D7-4FE8-9BFD-5CCA4DEA903C}" srcId="{FEA3D947-E2D4-4B4A-975B-FBED08ADB827}" destId="{FDB5FBBA-1A22-4B1A-BEE7-E19F6E0F829E}" srcOrd="3" destOrd="0" parTransId="{F02578DA-7D50-48F7-841D-06413371F47B}" sibTransId="{4BB5EA4E-C618-4241-999F-1CF4CE793376}"/>
    <dgm:cxn modelId="{32B8F7EE-48B9-4B88-9D93-0764A2530964}" type="presOf" srcId="{FEA3D947-E2D4-4B4A-975B-FBED08ADB827}" destId="{5B0F51FF-002B-4152-9726-D66781E76AD3}" srcOrd="0" destOrd="0" presId="urn:microsoft.com/office/officeart/2009/3/layout/StepUpProcess"/>
    <dgm:cxn modelId="{53E1A227-89D5-44D8-9707-C01A6D9E64C4}" type="presOf" srcId="{37E66341-DCFB-49B1-88D8-1AAA2DD18752}" destId="{E0CB42C3-071E-4A5D-9703-CDA315F1C6D6}" srcOrd="0" destOrd="0" presId="urn:microsoft.com/office/officeart/2009/3/layout/StepUpProcess"/>
    <dgm:cxn modelId="{D4EA60E0-59B6-4DE1-BFF8-3E3BF5320914}" type="presParOf" srcId="{5B0F51FF-002B-4152-9726-D66781E76AD3}" destId="{226B5DF2-102A-4A6F-8779-E39045DDB5BA}" srcOrd="0" destOrd="0" presId="urn:microsoft.com/office/officeart/2009/3/layout/StepUpProcess"/>
    <dgm:cxn modelId="{4AB90495-4EE8-499D-B275-B766A1BA2344}" type="presParOf" srcId="{226B5DF2-102A-4A6F-8779-E39045DDB5BA}" destId="{D8BBF054-F351-4626-8196-0215A10E97A3}" srcOrd="0" destOrd="0" presId="urn:microsoft.com/office/officeart/2009/3/layout/StepUpProcess"/>
    <dgm:cxn modelId="{05908542-50BB-44FB-B787-41AAF86F3323}" type="presParOf" srcId="{226B5DF2-102A-4A6F-8779-E39045DDB5BA}" destId="{7B025596-EE33-403D-81F2-CAA3410545DD}" srcOrd="1" destOrd="0" presId="urn:microsoft.com/office/officeart/2009/3/layout/StepUpProcess"/>
    <dgm:cxn modelId="{86B0CD0B-DA24-4D27-B1E7-7AEB5A3638F8}" type="presParOf" srcId="{226B5DF2-102A-4A6F-8779-E39045DDB5BA}" destId="{63CF7F88-86AA-4EE5-8938-92EE9C59CBF5}" srcOrd="2" destOrd="0" presId="urn:microsoft.com/office/officeart/2009/3/layout/StepUpProcess"/>
    <dgm:cxn modelId="{1C9FA68C-1425-4F96-9849-2741EB37CA5B}" type="presParOf" srcId="{5B0F51FF-002B-4152-9726-D66781E76AD3}" destId="{4B2BD343-7818-469C-993E-AF69F185FB3E}" srcOrd="1" destOrd="0" presId="urn:microsoft.com/office/officeart/2009/3/layout/StepUpProcess"/>
    <dgm:cxn modelId="{1B987A4B-F41F-4CC1-96F4-62599A6FB584}" type="presParOf" srcId="{4B2BD343-7818-469C-993E-AF69F185FB3E}" destId="{8874D42C-B592-477B-A6E1-0C5D25065415}" srcOrd="0" destOrd="0" presId="urn:microsoft.com/office/officeart/2009/3/layout/StepUpProcess"/>
    <dgm:cxn modelId="{BCF3C567-7C87-45F4-8F80-56491E215489}" type="presParOf" srcId="{5B0F51FF-002B-4152-9726-D66781E76AD3}" destId="{DDFD27DA-BC6E-49F2-B06F-46410236275B}" srcOrd="2" destOrd="0" presId="urn:microsoft.com/office/officeart/2009/3/layout/StepUpProcess"/>
    <dgm:cxn modelId="{D19BF99E-C275-4F68-BA79-B3B16CA8E69E}" type="presParOf" srcId="{DDFD27DA-BC6E-49F2-B06F-46410236275B}" destId="{4E368638-8D88-4084-87DD-4501A1797E89}" srcOrd="0" destOrd="0" presId="urn:microsoft.com/office/officeart/2009/3/layout/StepUpProcess"/>
    <dgm:cxn modelId="{C58D9784-6C51-4D0C-B7CE-5CF0032C0E44}" type="presParOf" srcId="{DDFD27DA-BC6E-49F2-B06F-46410236275B}" destId="{FB238540-06C2-4562-8715-04B02676BACD}" srcOrd="1" destOrd="0" presId="urn:microsoft.com/office/officeart/2009/3/layout/StepUpProcess"/>
    <dgm:cxn modelId="{C7ADEABA-DFE0-492F-BDB7-759B13CAABEF}" type="presParOf" srcId="{DDFD27DA-BC6E-49F2-B06F-46410236275B}" destId="{FF92CCAA-762A-4CA5-960F-1E0E09C10254}" srcOrd="2" destOrd="0" presId="urn:microsoft.com/office/officeart/2009/3/layout/StepUpProcess"/>
    <dgm:cxn modelId="{1F143D93-5EAE-4408-837C-5EC0F3C119BA}" type="presParOf" srcId="{5B0F51FF-002B-4152-9726-D66781E76AD3}" destId="{3DC87638-F91F-4558-A65E-8FEB3F868241}" srcOrd="3" destOrd="0" presId="urn:microsoft.com/office/officeart/2009/3/layout/StepUpProcess"/>
    <dgm:cxn modelId="{95122917-D8B3-4793-BA72-2D15E0E41959}" type="presParOf" srcId="{3DC87638-F91F-4558-A65E-8FEB3F868241}" destId="{528E8FAE-5642-4689-8F9C-1F1E7B9468F8}" srcOrd="0" destOrd="0" presId="urn:microsoft.com/office/officeart/2009/3/layout/StepUpProcess"/>
    <dgm:cxn modelId="{A12F868C-E564-49B3-AF4A-0EBDC58C9075}" type="presParOf" srcId="{5B0F51FF-002B-4152-9726-D66781E76AD3}" destId="{85F2C8AB-019B-4EFE-9DD9-2647E07A2C6A}" srcOrd="4" destOrd="0" presId="urn:microsoft.com/office/officeart/2009/3/layout/StepUpProcess"/>
    <dgm:cxn modelId="{FE10F00E-9D60-47C1-9AD9-2B40BD033E46}" type="presParOf" srcId="{85F2C8AB-019B-4EFE-9DD9-2647E07A2C6A}" destId="{377115C6-8361-4D26-8D61-DDF352F169B6}" srcOrd="0" destOrd="0" presId="urn:microsoft.com/office/officeart/2009/3/layout/StepUpProcess"/>
    <dgm:cxn modelId="{F6099169-ADD0-4168-84F0-6B0CB31D6F64}" type="presParOf" srcId="{85F2C8AB-019B-4EFE-9DD9-2647E07A2C6A}" destId="{8FA12899-6420-4106-8232-705CAE842430}" srcOrd="1" destOrd="0" presId="urn:microsoft.com/office/officeart/2009/3/layout/StepUpProcess"/>
    <dgm:cxn modelId="{7A281EF1-6DB9-4C2F-9552-9144F4749E08}" type="presParOf" srcId="{85F2C8AB-019B-4EFE-9DD9-2647E07A2C6A}" destId="{9A3FB775-DD07-4AF0-AF48-4FDF428D2570}" srcOrd="2" destOrd="0" presId="urn:microsoft.com/office/officeart/2009/3/layout/StepUpProcess"/>
    <dgm:cxn modelId="{5A9155AF-849A-415C-BAE0-065B20847812}" type="presParOf" srcId="{5B0F51FF-002B-4152-9726-D66781E76AD3}" destId="{27E0CA1E-C0DD-416D-9373-6D6F8B1F2DF2}" srcOrd="5" destOrd="0" presId="urn:microsoft.com/office/officeart/2009/3/layout/StepUpProcess"/>
    <dgm:cxn modelId="{0CB10646-3CAF-4993-8CC6-51D39D452350}" type="presParOf" srcId="{27E0CA1E-C0DD-416D-9373-6D6F8B1F2DF2}" destId="{350E76B4-2DF6-47F6-B8E7-B881D0B2A727}" srcOrd="0" destOrd="0" presId="urn:microsoft.com/office/officeart/2009/3/layout/StepUpProcess"/>
    <dgm:cxn modelId="{6CE4D07B-0CC3-4677-92DD-D5A22DACF371}" type="presParOf" srcId="{5B0F51FF-002B-4152-9726-D66781E76AD3}" destId="{D77810C0-2FD4-4467-84A7-02F6E288FCBF}" srcOrd="6" destOrd="0" presId="urn:microsoft.com/office/officeart/2009/3/layout/StepUpProcess"/>
    <dgm:cxn modelId="{6872A8AE-F536-4342-A139-BBE25C928ADA}" type="presParOf" srcId="{D77810C0-2FD4-4467-84A7-02F6E288FCBF}" destId="{8CBFE8D9-05C4-4E01-8173-741E6A068022}" srcOrd="0" destOrd="0" presId="urn:microsoft.com/office/officeart/2009/3/layout/StepUpProcess"/>
    <dgm:cxn modelId="{5FE1B57B-132F-4B7F-8EBC-453BD34476C9}" type="presParOf" srcId="{D77810C0-2FD4-4467-84A7-02F6E288FCBF}" destId="{76C6FFF6-AC4C-4B07-A8CA-96B38E7454D5}" srcOrd="1" destOrd="0" presId="urn:microsoft.com/office/officeart/2009/3/layout/StepUpProcess"/>
    <dgm:cxn modelId="{63790348-DA2D-42F6-A88F-E9C9175E2687}" type="presParOf" srcId="{D77810C0-2FD4-4467-84A7-02F6E288FCBF}" destId="{886E39C6-AA66-4C58-B008-6C645CEFC69A}" srcOrd="2" destOrd="0" presId="urn:microsoft.com/office/officeart/2009/3/layout/StepUpProcess"/>
    <dgm:cxn modelId="{D75F80D3-A40A-4CA6-8EF8-6D18D5D8B339}" type="presParOf" srcId="{5B0F51FF-002B-4152-9726-D66781E76AD3}" destId="{443E3DC0-8CB6-4BA2-8802-90DEB0D4BFD0}" srcOrd="7" destOrd="0" presId="urn:microsoft.com/office/officeart/2009/3/layout/StepUpProcess"/>
    <dgm:cxn modelId="{63CB8F63-A59A-4610-BA90-D8E0CABEF64B}" type="presParOf" srcId="{443E3DC0-8CB6-4BA2-8802-90DEB0D4BFD0}" destId="{6A34EA9E-EBEA-4332-8248-BA9303BAF8BF}" srcOrd="0" destOrd="0" presId="urn:microsoft.com/office/officeart/2009/3/layout/StepUpProcess"/>
    <dgm:cxn modelId="{1A7A7A01-4B67-44F7-8BCC-5C771E36784A}" type="presParOf" srcId="{5B0F51FF-002B-4152-9726-D66781E76AD3}" destId="{999442CA-FCD0-4D41-A8C9-070A9A2771AE}" srcOrd="8" destOrd="0" presId="urn:microsoft.com/office/officeart/2009/3/layout/StepUpProcess"/>
    <dgm:cxn modelId="{22E98466-2A3F-4DA2-8C78-C0B6EE2B0C92}" type="presParOf" srcId="{999442CA-FCD0-4D41-A8C9-070A9A2771AE}" destId="{47251014-9EC9-4426-96B5-0FF00B74C3AD}" srcOrd="0" destOrd="0" presId="urn:microsoft.com/office/officeart/2009/3/layout/StepUpProcess"/>
    <dgm:cxn modelId="{A80AA88C-C71A-4589-B680-B3E0238FF696}" type="presParOf" srcId="{999442CA-FCD0-4D41-A8C9-070A9A2771AE}" destId="{E0CB42C3-071E-4A5D-9703-CDA315F1C6D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BF054-F351-4626-8196-0215A10E97A3}">
      <dsp:nvSpPr>
        <dsp:cNvPr id="0" name=""/>
        <dsp:cNvSpPr/>
      </dsp:nvSpPr>
      <dsp:spPr>
        <a:xfrm rot="5400000">
          <a:off x="395171" y="2468138"/>
          <a:ext cx="1187864" cy="197657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25596-EE33-403D-81F2-CAA3410545DD}">
      <dsp:nvSpPr>
        <dsp:cNvPr id="0" name=""/>
        <dsp:cNvSpPr/>
      </dsp:nvSpPr>
      <dsp:spPr>
        <a:xfrm>
          <a:off x="196887" y="3058709"/>
          <a:ext cx="1784467" cy="156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Software in the Loop Simulation Model (VISSIM + </a:t>
          </a:r>
          <a:r>
            <a:rPr lang="en-US" sz="1900" kern="1200" dirty="0" err="1"/>
            <a:t>MaxTime</a:t>
          </a:r>
          <a:r>
            <a:rPr lang="en-US" sz="1900" kern="1200" dirty="0"/>
            <a:t>)</a:t>
          </a:r>
        </a:p>
      </dsp:txBody>
      <dsp:txXfrm>
        <a:off x="196887" y="3058709"/>
        <a:ext cx="1784467" cy="1564190"/>
      </dsp:txXfrm>
    </dsp:sp>
    <dsp:sp modelId="{63CF7F88-86AA-4EE5-8938-92EE9C59CBF5}">
      <dsp:nvSpPr>
        <dsp:cNvPr id="0" name=""/>
        <dsp:cNvSpPr/>
      </dsp:nvSpPr>
      <dsp:spPr>
        <a:xfrm>
          <a:off x="1644663" y="2322620"/>
          <a:ext cx="336691" cy="336691"/>
        </a:xfrm>
        <a:prstGeom prst="triangle">
          <a:avLst>
            <a:gd name="adj" fmla="val 100000"/>
          </a:avLst>
        </a:prstGeom>
        <a:solidFill>
          <a:schemeClr val="accent5">
            <a:hueOff val="-919168"/>
            <a:satOff val="-1278"/>
            <a:lumOff val="-490"/>
            <a:alphaOff val="0"/>
          </a:schemeClr>
        </a:solidFill>
        <a:ln w="25400" cap="flat" cmpd="sng" algn="ctr">
          <a:solidFill>
            <a:schemeClr val="accent5">
              <a:hueOff val="-919168"/>
              <a:satOff val="-1278"/>
              <a:lumOff val="-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68638-8D88-4084-87DD-4501A1797E89}">
      <dsp:nvSpPr>
        <dsp:cNvPr id="0" name=""/>
        <dsp:cNvSpPr/>
      </dsp:nvSpPr>
      <dsp:spPr>
        <a:xfrm rot="5400000">
          <a:off x="2579708" y="1927572"/>
          <a:ext cx="1187864" cy="197657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254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38540-06C2-4562-8715-04B02676BACD}">
      <dsp:nvSpPr>
        <dsp:cNvPr id="0" name=""/>
        <dsp:cNvSpPr/>
      </dsp:nvSpPr>
      <dsp:spPr>
        <a:xfrm>
          <a:off x="2381424" y="2518144"/>
          <a:ext cx="1784467" cy="156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Calibration with </a:t>
          </a:r>
          <a:r>
            <a:rPr lang="en-US" sz="1900" kern="1200" dirty="0" err="1"/>
            <a:t>MaxView</a:t>
          </a:r>
          <a:r>
            <a:rPr lang="en-US" sz="1900" kern="1200" dirty="0"/>
            <a:t> Volumes</a:t>
          </a:r>
        </a:p>
      </dsp:txBody>
      <dsp:txXfrm>
        <a:off x="2381424" y="2518144"/>
        <a:ext cx="1784467" cy="1564190"/>
      </dsp:txXfrm>
    </dsp:sp>
    <dsp:sp modelId="{FF92CCAA-762A-4CA5-960F-1E0E09C10254}">
      <dsp:nvSpPr>
        <dsp:cNvPr id="0" name=""/>
        <dsp:cNvSpPr/>
      </dsp:nvSpPr>
      <dsp:spPr>
        <a:xfrm>
          <a:off x="3829199" y="1782054"/>
          <a:ext cx="336691" cy="336691"/>
        </a:xfrm>
        <a:prstGeom prst="triangle">
          <a:avLst>
            <a:gd name="adj" fmla="val 100000"/>
          </a:avLst>
        </a:prstGeom>
        <a:solidFill>
          <a:schemeClr val="accent5">
            <a:hueOff val="-2757504"/>
            <a:satOff val="-3835"/>
            <a:lumOff val="-1471"/>
            <a:alphaOff val="0"/>
          </a:schemeClr>
        </a:solidFill>
        <a:ln w="25400" cap="flat" cmpd="sng" algn="ctr">
          <a:solidFill>
            <a:schemeClr val="accent5">
              <a:hueOff val="-2757504"/>
              <a:satOff val="-3835"/>
              <a:lumOff val="-1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115C6-8361-4D26-8D61-DDF352F169B6}">
      <dsp:nvSpPr>
        <dsp:cNvPr id="0" name=""/>
        <dsp:cNvSpPr/>
      </dsp:nvSpPr>
      <dsp:spPr>
        <a:xfrm rot="5400000">
          <a:off x="4764244" y="1387006"/>
          <a:ext cx="1187864" cy="197657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254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12899-6420-4106-8232-705CAE842430}">
      <dsp:nvSpPr>
        <dsp:cNvPr id="0" name=""/>
        <dsp:cNvSpPr/>
      </dsp:nvSpPr>
      <dsp:spPr>
        <a:xfrm>
          <a:off x="4565960" y="1977578"/>
          <a:ext cx="1784467" cy="156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Validation with base Firetruck Delays</a:t>
          </a:r>
        </a:p>
      </dsp:txBody>
      <dsp:txXfrm>
        <a:off x="4565960" y="1977578"/>
        <a:ext cx="1784467" cy="1564190"/>
      </dsp:txXfrm>
    </dsp:sp>
    <dsp:sp modelId="{9A3FB775-DD07-4AF0-AF48-4FDF428D2570}">
      <dsp:nvSpPr>
        <dsp:cNvPr id="0" name=""/>
        <dsp:cNvSpPr/>
      </dsp:nvSpPr>
      <dsp:spPr>
        <a:xfrm>
          <a:off x="6013735" y="1241488"/>
          <a:ext cx="336691" cy="336691"/>
        </a:xfrm>
        <a:prstGeom prst="triangle">
          <a:avLst>
            <a:gd name="adj" fmla="val 100000"/>
          </a:avLst>
        </a:prstGeom>
        <a:solidFill>
          <a:schemeClr val="accent5">
            <a:hueOff val="-4595840"/>
            <a:satOff val="-6392"/>
            <a:lumOff val="-2451"/>
            <a:alphaOff val="0"/>
          </a:schemeClr>
        </a:solidFill>
        <a:ln w="25400" cap="flat" cmpd="sng" algn="ctr">
          <a:solidFill>
            <a:schemeClr val="accent5">
              <a:hueOff val="-4595840"/>
              <a:satOff val="-6392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FE8D9-05C4-4E01-8173-741E6A068022}">
      <dsp:nvSpPr>
        <dsp:cNvPr id="0" name=""/>
        <dsp:cNvSpPr/>
      </dsp:nvSpPr>
      <dsp:spPr>
        <a:xfrm rot="5400000">
          <a:off x="6948781" y="846441"/>
          <a:ext cx="1187864" cy="197657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254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6FFF6-AC4C-4B07-A8CA-96B38E7454D5}">
      <dsp:nvSpPr>
        <dsp:cNvPr id="0" name=""/>
        <dsp:cNvSpPr/>
      </dsp:nvSpPr>
      <dsp:spPr>
        <a:xfrm>
          <a:off x="6750497" y="1437012"/>
          <a:ext cx="1784467" cy="156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Test Basic Preemption Scenarios (</a:t>
          </a:r>
          <a:r>
            <a:rPr lang="en-US" sz="1900" kern="1200" dirty="0" err="1"/>
            <a:t>MaxTime</a:t>
          </a:r>
          <a:r>
            <a:rPr lang="en-US" sz="1900" kern="1200" dirty="0"/>
            <a:t> logic)</a:t>
          </a:r>
        </a:p>
      </dsp:txBody>
      <dsp:txXfrm>
        <a:off x="6750497" y="1437012"/>
        <a:ext cx="1784467" cy="1564190"/>
      </dsp:txXfrm>
    </dsp:sp>
    <dsp:sp modelId="{886E39C6-AA66-4C58-B008-6C645CEFC69A}">
      <dsp:nvSpPr>
        <dsp:cNvPr id="0" name=""/>
        <dsp:cNvSpPr/>
      </dsp:nvSpPr>
      <dsp:spPr>
        <a:xfrm>
          <a:off x="8198272" y="700923"/>
          <a:ext cx="336691" cy="336691"/>
        </a:xfrm>
        <a:prstGeom prst="triangle">
          <a:avLst>
            <a:gd name="adj" fmla="val 100000"/>
          </a:avLst>
        </a:prstGeom>
        <a:solidFill>
          <a:schemeClr val="accent5">
            <a:hueOff val="-6434176"/>
            <a:satOff val="-8949"/>
            <a:lumOff val="-3432"/>
            <a:alphaOff val="0"/>
          </a:schemeClr>
        </a:solidFill>
        <a:ln w="25400" cap="flat" cmpd="sng" algn="ctr">
          <a:solidFill>
            <a:schemeClr val="accent5">
              <a:hueOff val="-6434176"/>
              <a:satOff val="-8949"/>
              <a:lumOff val="-3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51014-9EC9-4426-96B5-0FF00B74C3AD}">
      <dsp:nvSpPr>
        <dsp:cNvPr id="0" name=""/>
        <dsp:cNvSpPr/>
      </dsp:nvSpPr>
      <dsp:spPr>
        <a:xfrm rot="5400000">
          <a:off x="9133317" y="305875"/>
          <a:ext cx="1187864" cy="197657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B42C3-071E-4A5D-9703-CDA315F1C6D6}">
      <dsp:nvSpPr>
        <dsp:cNvPr id="0" name=""/>
        <dsp:cNvSpPr/>
      </dsp:nvSpPr>
      <dsp:spPr>
        <a:xfrm>
          <a:off x="8935033" y="896446"/>
          <a:ext cx="1784467" cy="156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Develop &amp; Test Predictive Preemption logic</a:t>
          </a:r>
        </a:p>
      </dsp:txBody>
      <dsp:txXfrm>
        <a:off x="8935033" y="896446"/>
        <a:ext cx="1784467" cy="1564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1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Detector image (presence, pulse)</a:t>
            </a:r>
          </a:p>
          <a:p>
            <a:r>
              <a:rPr lang="en-US" dirty="0"/>
              <a:t>Estimated from short term turn volume counts (</a:t>
            </a:r>
            <a:r>
              <a:rPr lang="en-US" dirty="0" err="1"/>
              <a:t>aad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081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Green= turn counts given</a:t>
            </a:r>
          </a:p>
          <a:p>
            <a:r>
              <a:rPr lang="en-US" dirty="0"/>
              <a:t>Red: volume detectors missing</a:t>
            </a:r>
          </a:p>
        </p:txBody>
      </p:sp>
    </p:spTree>
    <p:extLst>
      <p:ext uri="{BB962C8B-B14F-4D97-AF65-F5344CB8AC3E}">
        <p14:creationId xmlns:p14="http://schemas.microsoft.com/office/powerpoint/2010/main" val="368533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diagram mapping</a:t>
            </a:r>
          </a:p>
          <a:p>
            <a:r>
              <a:rPr lang="en-US" dirty="0"/>
              <a:t>Matching ports (indicated)</a:t>
            </a:r>
          </a:p>
        </p:txBody>
      </p:sp>
    </p:spTree>
    <p:extLst>
      <p:ext uri="{BB962C8B-B14F-4D97-AF65-F5344CB8AC3E}">
        <p14:creationId xmlns:p14="http://schemas.microsoft.com/office/powerpoint/2010/main" val="2859625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diagram mapping</a:t>
            </a:r>
          </a:p>
          <a:p>
            <a:r>
              <a:rPr lang="en-US" dirty="0"/>
              <a:t>Matching ports (indicated)</a:t>
            </a:r>
          </a:p>
        </p:txBody>
      </p:sp>
    </p:spTree>
    <p:extLst>
      <p:ext uri="{BB962C8B-B14F-4D97-AF65-F5344CB8AC3E}">
        <p14:creationId xmlns:p14="http://schemas.microsoft.com/office/powerpoint/2010/main" val="299944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3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2700"/>
              </a:lnSpc>
              <a:defRPr b="1" cap="all" spc="11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2" y="4275671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1575"/>
              </a:lnSpc>
              <a:buNone/>
              <a:defRPr sz="1350" cap="all" spc="2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/>
          <p:cNvSpPr/>
          <p:nvPr/>
        </p:nvSpPr>
        <p:spPr>
          <a:xfrm>
            <a:off x="5070287" y="1396966"/>
            <a:ext cx="5191914" cy="1461509"/>
          </a:xfrm>
          <a:prstGeom prst="round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chemeClr val="tx1"/>
                </a:solidFill>
              </a:rPr>
              <a:t>Emergency Vehicle Signal Preemption Optimization </a:t>
            </a:r>
          </a:p>
        </p:txBody>
      </p:sp>
      <p:sp>
        <p:nvSpPr>
          <p:cNvPr id="12" name="Round Diagonal Corner Rectangle 11"/>
          <p:cNvSpPr/>
          <p:nvPr/>
        </p:nvSpPr>
        <p:spPr>
          <a:xfrm>
            <a:off x="5267047" y="4153432"/>
            <a:ext cx="4472248" cy="1349601"/>
          </a:xfrm>
          <a:prstGeom prst="round2DiagRect">
            <a:avLst>
              <a:gd name="adj1" fmla="val 50000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Status update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September 21, 2020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64146" y="2704569"/>
            <a:ext cx="32780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With Connected Vehicle Technology In Gwinnett County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8610600" y="5624514"/>
            <a:ext cx="2057400" cy="274637"/>
          </a:xfrm>
          <a:prstGeom prst="rect">
            <a:avLst/>
          </a:prstGeom>
        </p:spPr>
        <p:txBody>
          <a:bodyPr/>
          <a:lstStyle/>
          <a:p>
            <a:fld id="{57FC86BB-DAB9-429B-A649-3F8FAF60A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15" y="2139613"/>
            <a:ext cx="4523509" cy="3838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56" y="201307"/>
            <a:ext cx="11456018" cy="5443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Signal: MAXTIME-VISSIM Connection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73383" y="974017"/>
            <a:ext cx="10515600" cy="836086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Based on actual phasing information, the signals are added in VISSIM and the appropriate DLL files are used to establish the connection of VISSIM to MAXTIME</a:t>
            </a:r>
            <a:endParaRPr lang="en-US" sz="2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64616">
            <a:off x="5671099" y="4040331"/>
            <a:ext cx="18954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724" y="2111601"/>
            <a:ext cx="4140683" cy="38850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0" y="1825868"/>
            <a:ext cx="3644445" cy="44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383" y="173407"/>
            <a:ext cx="11456018" cy="5443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Signal: MAXTIME-VISSIM Connection (Continued)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42" y="2165699"/>
            <a:ext cx="4206150" cy="3594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83" y="1773814"/>
            <a:ext cx="6804944" cy="468537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73383" y="827717"/>
            <a:ext cx="10515600" cy="836086"/>
          </a:xfrm>
        </p:spPr>
        <p:txBody>
          <a:bodyPr>
            <a:normAutofit lnSpcReduction="10000"/>
          </a:bodyPr>
          <a:lstStyle/>
          <a:p>
            <a:r>
              <a:rPr lang="en-US" sz="2500" dirty="0"/>
              <a:t>Each signal group in VISSIM needs to be connected to separate instance of MAXTIME in parallel</a:t>
            </a:r>
            <a:endParaRPr lang="en-US" sz="2100" dirty="0"/>
          </a:p>
        </p:txBody>
      </p:sp>
      <p:sp>
        <p:nvSpPr>
          <p:cNvPr id="7" name="Oval 6"/>
          <p:cNvSpPr/>
          <p:nvPr/>
        </p:nvSpPr>
        <p:spPr>
          <a:xfrm>
            <a:off x="4544460" y="2038642"/>
            <a:ext cx="325413" cy="254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957134" y="5211505"/>
            <a:ext cx="353122" cy="2956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56265" y="3548961"/>
            <a:ext cx="413608" cy="26104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019479" y="4837633"/>
            <a:ext cx="429321" cy="19156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5"/>
            <a:endCxn id="8" idx="2"/>
          </p:cNvCxnSpPr>
          <p:nvPr/>
        </p:nvCxnSpPr>
        <p:spPr>
          <a:xfrm>
            <a:off x="4822217" y="2255541"/>
            <a:ext cx="4134917" cy="3103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2" idx="2"/>
          </p:cNvCxnSpPr>
          <p:nvPr/>
        </p:nvCxnSpPr>
        <p:spPr>
          <a:xfrm>
            <a:off x="4869873" y="3679481"/>
            <a:ext cx="4149606" cy="125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08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73" y="67253"/>
            <a:ext cx="10515600" cy="701675"/>
          </a:xfrm>
        </p:spPr>
        <p:txBody>
          <a:bodyPr>
            <a:normAutofit/>
          </a:bodyPr>
          <a:lstStyle/>
          <a:p>
            <a:r>
              <a:rPr lang="en-US" sz="3000" dirty="0"/>
              <a:t>MAXTIME-VISSIM-COM Demonstration</a:t>
            </a:r>
          </a:p>
        </p:txBody>
      </p:sp>
      <p:pic>
        <p:nvPicPr>
          <p:cNvPr id="6" name="ScreenVideoDemonst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2337" y="768928"/>
            <a:ext cx="10512136" cy="56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4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56" y="194140"/>
            <a:ext cx="10515600" cy="1325563"/>
          </a:xfrm>
        </p:spPr>
        <p:txBody>
          <a:bodyPr/>
          <a:lstStyle/>
          <a:p>
            <a:r>
              <a:rPr lang="en-US" dirty="0"/>
              <a:t>SILS Model Building Tasks Remaining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834" y="1296679"/>
            <a:ext cx="10515600" cy="4351338"/>
          </a:xfrm>
        </p:spPr>
        <p:txBody>
          <a:bodyPr/>
          <a:lstStyle/>
          <a:p>
            <a:r>
              <a:rPr lang="en-US" dirty="0"/>
              <a:t>Imputing in the turn counts based on ARC’s ABM20 or another alternative sources. </a:t>
            </a:r>
          </a:p>
          <a:p>
            <a:r>
              <a:rPr lang="en-US" dirty="0"/>
              <a:t>Automating the process of connecting multiple instances of MAXTIME to VISSIM</a:t>
            </a:r>
          </a:p>
          <a:p>
            <a:r>
              <a:rPr lang="en-US" dirty="0"/>
              <a:t>Connecting detector data (output) in VISSIM to MAXTIME in real-time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6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042ADC-74BD-4AB7-A939-7A084320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A12FC-8855-4B3E-90C1-1EC634FDD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/>
              <a:t>Evaluate</a:t>
            </a:r>
            <a:r>
              <a:rPr lang="en-US" dirty="0"/>
              <a:t> the impact of signal preemption on </a:t>
            </a:r>
            <a:r>
              <a:rPr lang="en-US" b="1" dirty="0"/>
              <a:t>delays experienced by fire response vehicles</a:t>
            </a:r>
            <a:r>
              <a:rPr lang="en-US" dirty="0"/>
              <a:t> around the Peachtree Industrial Boulevard study corridor.  </a:t>
            </a:r>
          </a:p>
          <a:p>
            <a:pPr lvl="0"/>
            <a:r>
              <a:rPr lang="en-US" b="1" dirty="0"/>
              <a:t>Develop methodologies and algorithms </a:t>
            </a:r>
            <a:r>
              <a:rPr lang="en-US" dirty="0"/>
              <a:t>for tuning parameters relevant to preemption operation across consecutive intersections, such that </a:t>
            </a:r>
            <a:r>
              <a:rPr lang="en-US" b="1" dirty="0"/>
              <a:t>emergency vehicle travel time is minimized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8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044C2-8216-4034-901F-7CEFC0EE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08D89-42E2-4605-ADBA-C7E99FD90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Font typeface="+mj-lt"/>
              <a:buAutoNum type="arabicPeriod"/>
            </a:pPr>
            <a:r>
              <a:rPr lang="en-US" dirty="0"/>
              <a:t>Literature Review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Pre-deployment Data Collection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Pre-deployment Data Analysis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Predictive Preemption Methodology Development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Post-deployment Data Collection 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Before-after Evaluation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Draft and Final Report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F7229B-0522-4B44-801A-7391C7205792}"/>
              </a:ext>
            </a:extLst>
          </p:cNvPr>
          <p:cNvSpPr/>
          <p:nvPr/>
        </p:nvSpPr>
        <p:spPr>
          <a:xfrm>
            <a:off x="9314566" y="2117597"/>
            <a:ext cx="974956" cy="24828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575E1A-7C8C-4211-AE34-21A5945B85C2}"/>
              </a:ext>
            </a:extLst>
          </p:cNvPr>
          <p:cNvSpPr/>
          <p:nvPr/>
        </p:nvSpPr>
        <p:spPr>
          <a:xfrm>
            <a:off x="9314566" y="2115480"/>
            <a:ext cx="477702" cy="24828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2EEEE3-EF71-4B17-9841-CED3E0FAF18A}"/>
              </a:ext>
            </a:extLst>
          </p:cNvPr>
          <p:cNvSpPr/>
          <p:nvPr/>
        </p:nvSpPr>
        <p:spPr>
          <a:xfrm>
            <a:off x="9304790" y="2603257"/>
            <a:ext cx="974956" cy="24828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7114FE-6703-47FF-8FF3-E7244D175998}"/>
              </a:ext>
            </a:extLst>
          </p:cNvPr>
          <p:cNvSpPr/>
          <p:nvPr/>
        </p:nvSpPr>
        <p:spPr>
          <a:xfrm>
            <a:off x="9314566" y="2603257"/>
            <a:ext cx="276858" cy="24828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26420F-1578-410A-A35D-A65025B029D9}"/>
              </a:ext>
            </a:extLst>
          </p:cNvPr>
          <p:cNvSpPr/>
          <p:nvPr/>
        </p:nvSpPr>
        <p:spPr>
          <a:xfrm>
            <a:off x="9314566" y="3088917"/>
            <a:ext cx="974956" cy="24828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D8A641-C57C-4583-9A79-BD0454610588}"/>
              </a:ext>
            </a:extLst>
          </p:cNvPr>
          <p:cNvSpPr/>
          <p:nvPr/>
        </p:nvSpPr>
        <p:spPr>
          <a:xfrm>
            <a:off x="9324342" y="3088917"/>
            <a:ext cx="267082" cy="24828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8B1212-610E-4975-A3BB-FFFECCF63DC0}"/>
              </a:ext>
            </a:extLst>
          </p:cNvPr>
          <p:cNvSpPr/>
          <p:nvPr/>
        </p:nvSpPr>
        <p:spPr>
          <a:xfrm>
            <a:off x="9314566" y="3659503"/>
            <a:ext cx="974956" cy="24828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362451-3C48-4C54-8E5F-1DA40F7AD6F4}"/>
              </a:ext>
            </a:extLst>
          </p:cNvPr>
          <p:cNvSpPr/>
          <p:nvPr/>
        </p:nvSpPr>
        <p:spPr>
          <a:xfrm>
            <a:off x="9324342" y="3659503"/>
            <a:ext cx="267082" cy="24828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AF3C00-F5EC-41C5-8819-89003E52815B}"/>
              </a:ext>
            </a:extLst>
          </p:cNvPr>
          <p:cNvSpPr/>
          <p:nvPr/>
        </p:nvSpPr>
        <p:spPr>
          <a:xfrm>
            <a:off x="9324342" y="4141829"/>
            <a:ext cx="974956" cy="24828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2EBAD6-AE4E-4BE9-98EE-5D7E49B9FC59}"/>
              </a:ext>
            </a:extLst>
          </p:cNvPr>
          <p:cNvSpPr/>
          <p:nvPr/>
        </p:nvSpPr>
        <p:spPr>
          <a:xfrm>
            <a:off x="9334118" y="4624155"/>
            <a:ext cx="974956" cy="24828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3BEDAE-9474-43EE-A904-DAA56ABC501E}"/>
              </a:ext>
            </a:extLst>
          </p:cNvPr>
          <p:cNvSpPr/>
          <p:nvPr/>
        </p:nvSpPr>
        <p:spPr>
          <a:xfrm>
            <a:off x="9334118" y="5113149"/>
            <a:ext cx="974956" cy="24828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0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042ADC-74BD-4AB7-A939-7A084320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Predictive Preemption Methodology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1803C50-85B9-4EC5-A273-58D335E30E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962374"/>
              </p:ext>
            </p:extLst>
          </p:nvPr>
        </p:nvGraphicFramePr>
        <p:xfrm>
          <a:off x="709684" y="1439333"/>
          <a:ext cx="10720315" cy="5323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2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134" y="160772"/>
            <a:ext cx="10360139" cy="623777"/>
          </a:xfrm>
        </p:spPr>
        <p:txBody>
          <a:bodyPr>
            <a:noAutofit/>
          </a:bodyPr>
          <a:lstStyle/>
          <a:p>
            <a:r>
              <a:rPr lang="en-US" sz="3500" dirty="0"/>
              <a:t>Current VISSIM Model: Peachtree Industrial Boulevard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079" y="89394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It stretches along Peachtree Industrial Boulevard from Holcomb Br Rd to Pleasant Hill Rd covering 25 intersections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9" y="1827549"/>
            <a:ext cx="5258149" cy="4335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243" y="1771363"/>
            <a:ext cx="56007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623727" y="1401402"/>
            <a:ext cx="6926182" cy="496060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46" y="82705"/>
            <a:ext cx="11124627" cy="1325563"/>
          </a:xfrm>
        </p:spPr>
        <p:txBody>
          <a:bodyPr/>
          <a:lstStyle/>
          <a:p>
            <a:r>
              <a:rPr lang="en-US" dirty="0"/>
              <a:t>Architecture: Connecting MAXTIME with VISSIM</a:t>
            </a:r>
          </a:p>
        </p:txBody>
      </p:sp>
      <p:sp>
        <p:nvSpPr>
          <p:cNvPr id="5" name="Can 4"/>
          <p:cNvSpPr/>
          <p:nvPr/>
        </p:nvSpPr>
        <p:spPr>
          <a:xfrm>
            <a:off x="732750" y="1618425"/>
            <a:ext cx="2712762" cy="3258376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Historic Volume Data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822510" y="2565734"/>
            <a:ext cx="1925053" cy="13257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VISSIM COM Interface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(Python 3.7)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22510" y="4299427"/>
            <a:ext cx="1925053" cy="9350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VISSIM Model (25 Signalized Intersections)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747563" y="4559538"/>
            <a:ext cx="1682832" cy="6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6747564" y="4965174"/>
            <a:ext cx="1427844" cy="1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0"/>
          </p:cNvCxnSpPr>
          <p:nvPr/>
        </p:nvCxnSpPr>
        <p:spPr>
          <a:xfrm>
            <a:off x="5785037" y="3891500"/>
            <a:ext cx="0" cy="407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5" idx="4"/>
            <a:endCxn id="6" idx="1"/>
          </p:cNvCxnSpPr>
          <p:nvPr/>
        </p:nvCxnSpPr>
        <p:spPr>
          <a:xfrm flipV="1">
            <a:off x="3445512" y="3228617"/>
            <a:ext cx="1376998" cy="1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37537" y="1519559"/>
            <a:ext cx="27154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SOFTWARE IN THE LOOP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6881" y="4275717"/>
            <a:ext cx="16828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Vehicle Detections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7537" y="5012059"/>
            <a:ext cx="14507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Signal Status</a:t>
            </a:r>
          </a:p>
        </p:txBody>
      </p:sp>
      <p:sp>
        <p:nvSpPr>
          <p:cNvPr id="3" name="Rectangle 2"/>
          <p:cNvSpPr/>
          <p:nvPr/>
        </p:nvSpPr>
        <p:spPr>
          <a:xfrm>
            <a:off x="868514" y="2446718"/>
            <a:ext cx="2447138" cy="639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MaxTime</a:t>
            </a:r>
            <a:r>
              <a:rPr lang="en-US" dirty="0">
                <a:solidFill>
                  <a:schemeClr val="tx1"/>
                </a:solidFill>
              </a:rPr>
              <a:t> Detector Data: Sep 01, 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74959" y="3123659"/>
            <a:ext cx="2440692" cy="639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Short-term Turn Counts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79696" y="3800600"/>
            <a:ext cx="2440692" cy="639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ARC’s ABM20 Counts (Modeled)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175412" y="5006529"/>
            <a:ext cx="1925053" cy="434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Instance 1 for Signal 1</a:t>
            </a:r>
          </a:p>
        </p:txBody>
      </p:sp>
      <p:sp>
        <p:nvSpPr>
          <p:cNvPr id="30" name="Left Brace 29"/>
          <p:cNvSpPr/>
          <p:nvPr/>
        </p:nvSpPr>
        <p:spPr>
          <a:xfrm rot="12648975">
            <a:off x="10557221" y="4349071"/>
            <a:ext cx="45719" cy="174598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025467">
            <a:off x="10033149" y="5113038"/>
            <a:ext cx="1530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Individual instances for each intersection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32009" y="2832238"/>
            <a:ext cx="14449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Calibration</a:t>
            </a:r>
          </a:p>
          <a:p>
            <a:pPr algn="ctr"/>
            <a:r>
              <a:rPr lang="en-US" sz="1300" dirty="0"/>
              <a:t>+</a:t>
            </a:r>
          </a:p>
          <a:p>
            <a:pPr algn="ctr"/>
            <a:r>
              <a:rPr lang="en-US" sz="1300" dirty="0"/>
              <a:t>Volume Input</a:t>
            </a:r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580CA1CE-A64B-489D-BED5-FD22A9BCA01A}"/>
              </a:ext>
            </a:extLst>
          </p:cNvPr>
          <p:cNvSpPr/>
          <p:nvPr/>
        </p:nvSpPr>
        <p:spPr>
          <a:xfrm>
            <a:off x="8848162" y="3702159"/>
            <a:ext cx="1925053" cy="9487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MAXTIME 2.0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Instance 1 for Signal 1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ounded Rectangle 3">
            <a:extLst>
              <a:ext uri="{FF2B5EF4-FFF2-40B4-BE49-F238E27FC236}">
                <a16:creationId xmlns:a16="http://schemas.microsoft.com/office/drawing/2014/main" id="{95910D9C-8F69-4178-9804-05269B9CA631}"/>
              </a:ext>
            </a:extLst>
          </p:cNvPr>
          <p:cNvSpPr/>
          <p:nvPr/>
        </p:nvSpPr>
        <p:spPr>
          <a:xfrm>
            <a:off x="8430395" y="4270973"/>
            <a:ext cx="1925053" cy="9487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MAXTIME 2.0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Instance 2 for Signal 2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ounded Rectangle 3">
            <a:extLst>
              <a:ext uri="{FF2B5EF4-FFF2-40B4-BE49-F238E27FC236}">
                <a16:creationId xmlns:a16="http://schemas.microsoft.com/office/drawing/2014/main" id="{281E3E3B-6FF5-4972-B066-191836072EE3}"/>
              </a:ext>
            </a:extLst>
          </p:cNvPr>
          <p:cNvSpPr/>
          <p:nvPr/>
        </p:nvSpPr>
        <p:spPr>
          <a:xfrm>
            <a:off x="8175411" y="4830059"/>
            <a:ext cx="1925053" cy="9487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MAXTIME 2.0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Instance X for Signal X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Can 4">
            <a:extLst>
              <a:ext uri="{FF2B5EF4-FFF2-40B4-BE49-F238E27FC236}">
                <a16:creationId xmlns:a16="http://schemas.microsoft.com/office/drawing/2014/main" id="{C8312E1F-5EE0-4103-9C45-6A4F77BA9897}"/>
              </a:ext>
            </a:extLst>
          </p:cNvPr>
          <p:cNvSpPr/>
          <p:nvPr/>
        </p:nvSpPr>
        <p:spPr>
          <a:xfrm>
            <a:off x="774267" y="5086959"/>
            <a:ext cx="2712762" cy="1214450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Emergency Vehicle GPS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E62634-882C-440F-A7BE-23D8090ADF88}"/>
              </a:ext>
            </a:extLst>
          </p:cNvPr>
          <p:cNvSpPr txBox="1"/>
          <p:nvPr/>
        </p:nvSpPr>
        <p:spPr>
          <a:xfrm rot="17898853">
            <a:off x="3288093" y="4255266"/>
            <a:ext cx="14449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Validation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A596D5-7488-45AA-A360-39B9020C5B0F}"/>
              </a:ext>
            </a:extLst>
          </p:cNvPr>
          <p:cNvCxnSpPr>
            <a:cxnSpLocks/>
            <a:stCxn id="38" idx="4"/>
            <a:endCxn id="6" idx="1"/>
          </p:cNvCxnSpPr>
          <p:nvPr/>
        </p:nvCxnSpPr>
        <p:spPr>
          <a:xfrm flipV="1">
            <a:off x="3487029" y="3228617"/>
            <a:ext cx="1335481" cy="2465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27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23" y="1605259"/>
            <a:ext cx="4532219" cy="4422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8282" y="303706"/>
            <a:ext cx="5860473" cy="1039091"/>
          </a:xfrm>
        </p:spPr>
        <p:txBody>
          <a:bodyPr/>
          <a:lstStyle/>
          <a:p>
            <a:r>
              <a:rPr lang="en-US" dirty="0"/>
              <a:t>Volume Data Sources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3515159" y="4332941"/>
            <a:ext cx="5606328" cy="117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endParaRPr lang="en-US" sz="1500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362759" y="1479716"/>
            <a:ext cx="3688087" cy="5074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/>
              <a:t>Detector pulses are accumulated every 5 min to create a 5 min volume aggregate inputs</a:t>
            </a:r>
          </a:p>
          <a:p>
            <a:r>
              <a:rPr lang="en-US" sz="1800" dirty="0"/>
              <a:t>Only detectors in the main lines are pulse detectors, which means only those movements provide actual volume counts.</a:t>
            </a:r>
          </a:p>
          <a:p>
            <a:r>
              <a:rPr lang="en-US" sz="1800" dirty="0"/>
              <a:t>The volume of the side streets are estimated from short-term turn volume count field data</a:t>
            </a:r>
          </a:p>
          <a:p>
            <a:r>
              <a:rPr lang="en-US" sz="1800" dirty="0"/>
              <a:t>Use ARC’s ABM20 modeled data for volumes and turn-ratios where no other data is available</a:t>
            </a:r>
          </a:p>
          <a:p>
            <a:pPr marL="114300" indent="0">
              <a:buNone/>
            </a:pPr>
            <a:endParaRPr lang="en-US" sz="1500" dirty="0"/>
          </a:p>
        </p:txBody>
      </p:sp>
      <p:sp>
        <p:nvSpPr>
          <p:cNvPr id="14" name="Can 4">
            <a:extLst>
              <a:ext uri="{FF2B5EF4-FFF2-40B4-BE49-F238E27FC236}">
                <a16:creationId xmlns:a16="http://schemas.microsoft.com/office/drawing/2014/main" id="{BBC684EB-14F3-4A23-9C7A-543BC599688A}"/>
              </a:ext>
            </a:extLst>
          </p:cNvPr>
          <p:cNvSpPr/>
          <p:nvPr/>
        </p:nvSpPr>
        <p:spPr>
          <a:xfrm>
            <a:off x="405520" y="1634160"/>
            <a:ext cx="2712762" cy="3258376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Historic Volume Data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BEA3F-4583-4C93-AA71-791468781B4F}"/>
              </a:ext>
            </a:extLst>
          </p:cNvPr>
          <p:cNvSpPr/>
          <p:nvPr/>
        </p:nvSpPr>
        <p:spPr>
          <a:xfrm>
            <a:off x="541284" y="2462453"/>
            <a:ext cx="2447138" cy="639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MaxTime</a:t>
            </a:r>
            <a:r>
              <a:rPr lang="en-US" dirty="0">
                <a:solidFill>
                  <a:schemeClr val="tx1"/>
                </a:solidFill>
              </a:rPr>
              <a:t> Detector Data: Sep 01, 2019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4B8FB7-48FD-4EDE-B171-DBDF228B22DC}"/>
              </a:ext>
            </a:extLst>
          </p:cNvPr>
          <p:cNvSpPr/>
          <p:nvPr/>
        </p:nvSpPr>
        <p:spPr>
          <a:xfrm>
            <a:off x="547729" y="3139394"/>
            <a:ext cx="2440692" cy="639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Short-term Turn Counts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BDB323-5FFE-43F8-A904-E48C884ED68C}"/>
              </a:ext>
            </a:extLst>
          </p:cNvPr>
          <p:cNvSpPr/>
          <p:nvPr/>
        </p:nvSpPr>
        <p:spPr>
          <a:xfrm>
            <a:off x="552466" y="3816335"/>
            <a:ext cx="2440692" cy="639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ARC’s ABM20 Counts (Modeled)</a:t>
            </a:r>
          </a:p>
        </p:txBody>
      </p:sp>
    </p:spTree>
    <p:extLst>
      <p:ext uri="{BB962C8B-B14F-4D97-AF65-F5344CB8AC3E}">
        <p14:creationId xmlns:p14="http://schemas.microsoft.com/office/powerpoint/2010/main" val="121854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786" y="0"/>
            <a:ext cx="11020647" cy="723013"/>
          </a:xfrm>
        </p:spPr>
        <p:txBody>
          <a:bodyPr>
            <a:normAutofit/>
          </a:bodyPr>
          <a:lstStyle/>
          <a:p>
            <a:r>
              <a:rPr lang="en-US" sz="3000" dirty="0"/>
              <a:t>Volume Data Availability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637" y="585160"/>
            <a:ext cx="10515600" cy="2101333"/>
          </a:xfrm>
        </p:spPr>
        <p:txBody>
          <a:bodyPr>
            <a:normAutofit/>
          </a:bodyPr>
          <a:lstStyle/>
          <a:p>
            <a:r>
              <a:rPr lang="en-US" sz="1500" dirty="0"/>
              <a:t>Turn counts are available only at a few intersections (7 out of 25 that are marked in green)</a:t>
            </a:r>
          </a:p>
          <a:p>
            <a:pPr lvl="1"/>
            <a:r>
              <a:rPr lang="en-US" sz="1500" dirty="0"/>
              <a:t>Turn counts are currently imputed for the “data-missing” intersections using the ones available </a:t>
            </a:r>
          </a:p>
          <a:p>
            <a:pPr lvl="1"/>
            <a:r>
              <a:rPr lang="en-US" sz="1500" dirty="0"/>
              <a:t>Investigating feasibility of ARC’s ABM20 model to generate turn volume data for the missing intersection approaches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28791"/>
              </p:ext>
            </p:extLst>
          </p:nvPr>
        </p:nvGraphicFramePr>
        <p:xfrm>
          <a:off x="1043763" y="1652345"/>
          <a:ext cx="10160901" cy="5038326"/>
        </p:xfrm>
        <a:graphic>
          <a:graphicData uri="http://schemas.openxmlformats.org/drawingml/2006/table">
            <a:tbl>
              <a:tblPr/>
              <a:tblGrid>
                <a:gridCol w="1439967">
                  <a:extLst>
                    <a:ext uri="{9D8B030D-6E8A-4147-A177-3AD203B41FA5}">
                      <a16:colId xmlns:a16="http://schemas.microsoft.com/office/drawing/2014/main" val="1606255515"/>
                    </a:ext>
                  </a:extLst>
                </a:gridCol>
                <a:gridCol w="2575718">
                  <a:extLst>
                    <a:ext uri="{9D8B030D-6E8A-4147-A177-3AD203B41FA5}">
                      <a16:colId xmlns:a16="http://schemas.microsoft.com/office/drawing/2014/main" val="2112370678"/>
                    </a:ext>
                  </a:extLst>
                </a:gridCol>
                <a:gridCol w="4279343">
                  <a:extLst>
                    <a:ext uri="{9D8B030D-6E8A-4147-A177-3AD203B41FA5}">
                      <a16:colId xmlns:a16="http://schemas.microsoft.com/office/drawing/2014/main" val="2929189831"/>
                    </a:ext>
                  </a:extLst>
                </a:gridCol>
                <a:gridCol w="1865873">
                  <a:extLst>
                    <a:ext uri="{9D8B030D-6E8A-4147-A177-3AD203B41FA5}">
                      <a16:colId xmlns:a16="http://schemas.microsoft.com/office/drawing/2014/main" val="4064926569"/>
                    </a:ext>
                  </a:extLst>
                </a:gridCol>
              </a:tblGrid>
              <a:tr h="15323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Intersection ID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 Street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Side Street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 Detectors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421541"/>
                  </a:ext>
                </a:extLst>
              </a:tr>
              <a:tr h="153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141 / PEACHTREE PKWY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HOLCOMB BRIDGE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584395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140 CONN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HOLCOMB BRIDGE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629068"/>
                  </a:ext>
                </a:extLst>
              </a:tr>
              <a:tr h="153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HOLCOMB BRIDGE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ATLANTIC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1894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638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SR 13 ALT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PEACHTREE CORNERS EAST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06016"/>
                  </a:ext>
                </a:extLst>
              </a:tr>
              <a:tr h="153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PIB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NORCROSS STEM HS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44075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13 ALT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REPS MILLER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429144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646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13 ALT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 PKWY SOUTH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470143"/>
                  </a:ext>
                </a:extLst>
              </a:tr>
              <a:tr h="153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617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N. PEACHTREE ST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REPS MILLER RD / BISHOPS CROSSING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540129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605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MEDLOCK BRIDGE RD / LANGFORD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NORTH PEACHTREE ST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045299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13 ALT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MEDLOCK BRIDGE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501751"/>
                  </a:ext>
                </a:extLst>
              </a:tr>
              <a:tr h="153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641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MEDLOCK BRIDGE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SPALDING DR / SOUTH OLD PEACHTREE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146447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13 ALT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OLD PEACHTREE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83125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767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13 ALT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HIGHWOODS CENTER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238855"/>
                  </a:ext>
                </a:extLst>
              </a:tr>
              <a:tr h="153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669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S. OLD PEACHTREE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PICKNEYVILLE PARK / SOCCER COMPLEX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640081"/>
                  </a:ext>
                </a:extLst>
              </a:tr>
              <a:tr h="153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PICKNEYVILLE PARK / COMMONS GATE BEND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130117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635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13 ALT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BERKELEY LAKE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32098"/>
                  </a:ext>
                </a:extLst>
              </a:tr>
              <a:tr h="153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SOUTH BERKELEY LAKE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SOUTH OLD PEACHTREE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801936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633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13 ALT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BERKELEY LAKE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388544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671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13 ALT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SUMMITT RIDGE PKWY / SWEETWATER CENTER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422773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660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13 ALT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HOWELL FERRY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353315"/>
                  </a:ext>
                </a:extLst>
              </a:tr>
              <a:tr h="153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PLEASANT HILL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PEACHTREE HILL S/C / BOSTON MARKET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245773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661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13 ALT / PEACHTREE IND BLVD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PLEASANT HILL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80151"/>
                  </a:ext>
                </a:extLst>
              </a:tr>
              <a:tr h="153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PLEASANT HILL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HOWELL FERRY RD / MCCLURE BRIDGE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3-4-21-22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4053"/>
                  </a:ext>
                </a:extLst>
              </a:tr>
              <a:tr h="153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696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PLEASANT HILL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DULUTH MS / SUMMIT RIDGE PKWY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96353"/>
                  </a:ext>
                </a:extLst>
              </a:tr>
              <a:tr h="22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598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US 23 / SR 13 / BUFORD HWY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NORTH BERKELEY LAKE RD</a:t>
                      </a: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0" marR="4740" marT="4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083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684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786" y="0"/>
            <a:ext cx="11020647" cy="723013"/>
          </a:xfrm>
        </p:spPr>
        <p:txBody>
          <a:bodyPr>
            <a:normAutofit/>
          </a:bodyPr>
          <a:lstStyle/>
          <a:p>
            <a:r>
              <a:rPr lang="en-US" sz="3000" dirty="0"/>
              <a:t>Volume Balancing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648955"/>
            <a:ext cx="10515600" cy="4351338"/>
          </a:xfrm>
        </p:spPr>
        <p:txBody>
          <a:bodyPr>
            <a:normAutofit/>
          </a:bodyPr>
          <a:lstStyle/>
          <a:p>
            <a:r>
              <a:rPr lang="en-US" sz="2500" dirty="0"/>
              <a:t>Based on the detector data and turn counts of the adjacent intersections, the number of vehicles coming into an intersection may not equate with the number of vehicles . </a:t>
            </a:r>
          </a:p>
          <a:p>
            <a:r>
              <a:rPr lang="en-US" sz="2500" dirty="0"/>
              <a:t>In those cases, parking lots are placed to balance out the volume.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850" y="2540968"/>
            <a:ext cx="5536518" cy="403538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4878" y="4401014"/>
            <a:ext cx="579863" cy="4714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42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25093</TotalTime>
  <Words>856</Words>
  <Application>Microsoft Office PowerPoint</Application>
  <PresentationFormat>Widescreen</PresentationFormat>
  <Paragraphs>203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Objectives</vt:lpstr>
      <vt:lpstr>Tasks</vt:lpstr>
      <vt:lpstr>Task 3: Predictive Preemption Methodology</vt:lpstr>
      <vt:lpstr>Current VISSIM Model: Peachtree Industrial Boulevard </vt:lpstr>
      <vt:lpstr>Architecture: Connecting MAXTIME with VISSIM</vt:lpstr>
      <vt:lpstr>Volume Data Sources</vt:lpstr>
      <vt:lpstr>Volume Data Availability</vt:lpstr>
      <vt:lpstr>Volume Balancing</vt:lpstr>
      <vt:lpstr>Signal: MAXTIME-VISSIM Connection</vt:lpstr>
      <vt:lpstr>Signal: MAXTIME-VISSIM Connection (Continued)</vt:lpstr>
      <vt:lpstr>MAXTIME-VISSIM-COM Demonstration</vt:lpstr>
      <vt:lpstr>SILS Model Building Tasks Remaining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Truck Priority</dc:title>
  <dc:creator>Roy, Somdut</dc:creator>
  <cp:lastModifiedBy>Roy, Somdut</cp:lastModifiedBy>
  <cp:revision>32</cp:revision>
  <dcterms:created xsi:type="dcterms:W3CDTF">2020-02-04T00:05:21Z</dcterms:created>
  <dcterms:modified xsi:type="dcterms:W3CDTF">2020-11-02T15:37:20Z</dcterms:modified>
</cp:coreProperties>
</file>